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3AA4F-525F-4901-A9C3-9F60F2A635BD}" v="2" dt="2018-05-02T01:47:08.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quote.org/wiki/Plutocracy"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investopedia.com/terms/p/plutocracy.asp" TargetMode="External"/><Relationship Id="rId5" Type="http://schemas.openxmlformats.org/officeDocument/2006/relationships/hyperlink" Target="http://www.theguardian.com/books/2012/nov/01/plutocrats-super-rich-freeland-review" TargetMode="External"/><Relationship Id="rId4" Type="http://schemas.openxmlformats.org/officeDocument/2006/relationships/hyperlink" Target="http://www.politico.com/search?q=plutocrac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96D4A5C-5CD7-4008-83D0-E983FB08F7DB}"/>
              </a:ext>
            </a:extLst>
          </p:cNvPr>
          <p:cNvPicPr>
            <a:picLocks noChangeAspect="1"/>
          </p:cNvPicPr>
          <p:nvPr/>
        </p:nvPicPr>
        <p:blipFill rotWithShape="1">
          <a:blip r:embed="rId2">
            <a:alphaModFix amt="50000"/>
            <a:extLst/>
          </a:blip>
          <a:srcRect b="15414"/>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Plutocracy</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Parker Orne</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bject&#10;&#10;Description generated with high confidence">
            <a:extLst>
              <a:ext uri="{FF2B5EF4-FFF2-40B4-BE49-F238E27FC236}">
                <a16:creationId xmlns:a16="http://schemas.microsoft.com/office/drawing/2014/main" id="{4E8CD807-3DA5-4901-85C1-3D1164B075FB}"/>
              </a:ext>
            </a:extLst>
          </p:cNvPr>
          <p:cNvPicPr>
            <a:picLocks noChangeAspect="1"/>
          </p:cNvPicPr>
          <p:nvPr/>
        </p:nvPicPr>
        <p:blipFill rotWithShape="1">
          <a:blip r:embed="rId2">
            <a:alphaModFix amt="35000"/>
            <a:extLst/>
          </a:blip>
          <a:srcRect t="27" b="416"/>
          <a:stretch/>
        </p:blipFill>
        <p:spPr>
          <a:xfrm>
            <a:off x="20" y="10"/>
            <a:ext cx="12191980" cy="6857990"/>
          </a:xfrm>
          <a:prstGeom prst="rect">
            <a:avLst/>
          </a:prstGeom>
        </p:spPr>
      </p:pic>
      <p:sp>
        <p:nvSpPr>
          <p:cNvPr id="2" name="Title 1">
            <a:extLst>
              <a:ext uri="{FF2B5EF4-FFF2-40B4-BE49-F238E27FC236}">
                <a16:creationId xmlns:a16="http://schemas.microsoft.com/office/drawing/2014/main" id="{640DDF5C-C1B6-427B-902B-B237168DE44F}"/>
              </a:ext>
            </a:extLst>
          </p:cNvPr>
          <p:cNvSpPr>
            <a:spLocks noGrp="1"/>
          </p:cNvSpPr>
          <p:nvPr>
            <p:ph type="title"/>
          </p:nvPr>
        </p:nvSpPr>
        <p:spPr>
          <a:xfrm>
            <a:off x="737558" y="91955"/>
            <a:ext cx="10515600" cy="908620"/>
          </a:xfrm>
        </p:spPr>
        <p:txBody>
          <a:bodyPr>
            <a:normAutofit/>
          </a:bodyPr>
          <a:lstStyle/>
          <a:p>
            <a:r>
              <a:rPr lang="en-US">
                <a:solidFill>
                  <a:srgbClr val="FFFFFF"/>
                </a:solidFill>
                <a:cs typeface="Calibri Light"/>
              </a:rPr>
              <a:t>Annotated Bibliography</a:t>
            </a:r>
            <a:endParaRPr lang="en-US">
              <a:solidFill>
                <a:srgbClr val="FFFFFF"/>
              </a:solidFill>
            </a:endParaRPr>
          </a:p>
        </p:txBody>
      </p:sp>
      <p:sp>
        <p:nvSpPr>
          <p:cNvPr id="3" name="Content Placeholder 2">
            <a:extLst>
              <a:ext uri="{FF2B5EF4-FFF2-40B4-BE49-F238E27FC236}">
                <a16:creationId xmlns:a16="http://schemas.microsoft.com/office/drawing/2014/main" id="{DE5AE513-6F21-4EA6-A447-BEBA498FC07E}"/>
              </a:ext>
            </a:extLst>
          </p:cNvPr>
          <p:cNvSpPr>
            <a:spLocks noGrp="1"/>
          </p:cNvSpPr>
          <p:nvPr>
            <p:ph idx="1"/>
          </p:nvPr>
        </p:nvSpPr>
        <p:spPr>
          <a:xfrm>
            <a:off x="924464" y="1008811"/>
            <a:ext cx="10515600" cy="5400166"/>
          </a:xfrm>
        </p:spPr>
        <p:txBody>
          <a:bodyPr vert="horz" lIns="91440" tIns="45720" rIns="91440" bIns="45720" rtlCol="0" anchor="t">
            <a:normAutofit fontScale="92500" lnSpcReduction="20000"/>
          </a:bodyPr>
          <a:lstStyle/>
          <a:p>
            <a:pPr marL="0" indent="0">
              <a:lnSpc>
                <a:spcPct val="100000"/>
              </a:lnSpc>
              <a:buNone/>
            </a:pPr>
            <a:r>
              <a:rPr lang="en-US" sz="1200" u="sng">
                <a:solidFill>
                  <a:srgbClr val="FFFFFF"/>
                </a:solidFill>
                <a:latin typeface="Times New Roman"/>
                <a:cs typeface="Times New Roman"/>
              </a:rPr>
              <a:t>Wikiquote.com</a:t>
            </a:r>
            <a:r>
              <a:rPr lang="en" sz="1200">
                <a:solidFill>
                  <a:srgbClr val="FFFFFF"/>
                </a:solidFill>
                <a:latin typeface="Times New Roman"/>
                <a:cs typeface="Times New Roman"/>
              </a:rPr>
              <a:t> </a:t>
            </a:r>
            <a:r>
              <a:rPr lang="en" sz="1200" i="1">
                <a:solidFill>
                  <a:srgbClr val="FFFFFF"/>
                </a:solidFill>
                <a:latin typeface="Times New Roman"/>
                <a:cs typeface="Times New Roman"/>
              </a:rPr>
              <a:t>Plutocracy  </a:t>
            </a:r>
            <a:r>
              <a:rPr lang="en" sz="1200">
                <a:solidFill>
                  <a:srgbClr val="FFFFFF"/>
                </a:solidFill>
                <a:latin typeface="Times New Roman"/>
                <a:cs typeface="Times New Roman"/>
                <a:hlinkClick r:id="rId3"/>
              </a:rPr>
              <a:t>https://en.wikiquote.org/wiki/Plutocracy</a:t>
            </a:r>
            <a:r>
              <a:rPr lang="en" sz="1200">
                <a:solidFill>
                  <a:srgbClr val="FFFFFF"/>
                </a:solidFill>
                <a:latin typeface="Times New Roman"/>
                <a:cs typeface="Times New Roman"/>
              </a:rPr>
              <a:t>.   </a:t>
            </a:r>
            <a:r>
              <a:rPr lang="en" sz="1200" i="1">
                <a:solidFill>
                  <a:srgbClr val="FFFFFF"/>
                </a:solidFill>
                <a:latin typeface="Times New Roman"/>
                <a:cs typeface="Times New Roman"/>
              </a:rPr>
              <a:t>A Plutocracy is a form of government where the top percent of the wealthiest people rule. </a:t>
            </a:r>
            <a:endParaRPr lang="en-US" sz="1200" i="1">
              <a:solidFill>
                <a:srgbClr val="FFFFFF"/>
              </a:solidFill>
              <a:latin typeface="Times New Roman"/>
              <a:cs typeface="Times New Roman"/>
            </a:endParaRPr>
          </a:p>
          <a:p>
            <a:pPr marL="0" indent="0">
              <a:lnSpc>
                <a:spcPct val="100000"/>
              </a:lnSpc>
              <a:buNone/>
            </a:pPr>
            <a:r>
              <a:rPr lang="en" sz="1200" err="1">
                <a:solidFill>
                  <a:srgbClr val="FFFFFF"/>
                </a:solidFill>
                <a:latin typeface="Times New Roman"/>
                <a:cs typeface="Times New Roman"/>
              </a:rPr>
              <a:t>Wikiquote</a:t>
            </a:r>
            <a:r>
              <a:rPr lang="en" sz="1200">
                <a:solidFill>
                  <a:srgbClr val="FFFFFF"/>
                </a:solidFill>
                <a:latin typeface="Times New Roman"/>
                <a:cs typeface="Times New Roman"/>
              </a:rPr>
              <a:t> is a part of </a:t>
            </a:r>
            <a:r>
              <a:rPr lang="en" sz="1200" err="1">
                <a:solidFill>
                  <a:srgbClr val="FFFFFF"/>
                </a:solidFill>
                <a:latin typeface="Times New Roman"/>
                <a:cs typeface="Times New Roman"/>
              </a:rPr>
              <a:t>wikipedia</a:t>
            </a:r>
            <a:r>
              <a:rPr lang="en" sz="1200">
                <a:solidFill>
                  <a:srgbClr val="FFFFFF"/>
                </a:solidFill>
                <a:latin typeface="Times New Roman"/>
                <a:cs typeface="Times New Roman"/>
              </a:rPr>
              <a:t> therefore it may not be reliable as people can change things. </a:t>
            </a:r>
            <a:endParaRPr lang="en" sz="1200" i="1">
              <a:solidFill>
                <a:srgbClr val="FFFFFF"/>
              </a:solidFill>
              <a:latin typeface="Times New Roman"/>
              <a:cs typeface="Times New Roman"/>
            </a:endParaRPr>
          </a:p>
          <a:p>
            <a:pPr marL="0" indent="0">
              <a:lnSpc>
                <a:spcPct val="100000"/>
              </a:lnSpc>
              <a:buNone/>
            </a:pPr>
            <a:endParaRPr lang="en-US" sz="1200" i="1" u="sng">
              <a:solidFill>
                <a:srgbClr val="FFFFFF"/>
              </a:solidFill>
              <a:latin typeface="Times New Roman"/>
              <a:cs typeface="Times New Roman"/>
            </a:endParaRPr>
          </a:p>
          <a:p>
            <a:pPr marL="0" indent="0">
              <a:lnSpc>
                <a:spcPct val="100000"/>
              </a:lnSpc>
              <a:buNone/>
            </a:pPr>
            <a:r>
              <a:rPr lang="en-US" sz="1200" u="sng">
                <a:solidFill>
                  <a:srgbClr val="FFFFFF"/>
                </a:solidFill>
                <a:latin typeface="Times New Roman"/>
                <a:cs typeface="Times New Roman"/>
              </a:rPr>
              <a:t>Politico.com</a:t>
            </a:r>
            <a:r>
              <a:rPr lang="en-US" sz="1200">
                <a:solidFill>
                  <a:srgbClr val="FFFFFF"/>
                </a:solidFill>
                <a:latin typeface="Times New Roman"/>
                <a:cs typeface="Times New Roman"/>
              </a:rPr>
              <a:t> defines Plutocracy as </a:t>
            </a:r>
            <a:r>
              <a:rPr lang="en-US" sz="1200" i="1">
                <a:solidFill>
                  <a:srgbClr val="FFFFFF"/>
                </a:solidFill>
                <a:latin typeface="Times New Roman"/>
                <a:cs typeface="Times New Roman"/>
              </a:rPr>
              <a:t>an Empire ruled by the wealthiest people.</a:t>
            </a:r>
            <a:r>
              <a:rPr lang="en-US" sz="1200">
                <a:solidFill>
                  <a:srgbClr val="FFFFFF"/>
                </a:solidFill>
                <a:latin typeface="Times New Roman"/>
                <a:cs typeface="Times New Roman"/>
              </a:rPr>
              <a:t> </a:t>
            </a:r>
            <a:r>
              <a:rPr lang="en" sz="1200">
                <a:solidFill>
                  <a:srgbClr val="FFFFFF"/>
                </a:solidFill>
                <a:latin typeface="Times New Roman"/>
                <a:cs typeface="Times New Roman"/>
              </a:rPr>
              <a:t>“Search.” </a:t>
            </a:r>
            <a:r>
              <a:rPr lang="en" sz="1200" i="1">
                <a:solidFill>
                  <a:srgbClr val="FFFFFF"/>
                </a:solidFill>
                <a:latin typeface="Times New Roman"/>
                <a:cs typeface="Times New Roman"/>
              </a:rPr>
              <a:t>POLITICO</a:t>
            </a:r>
            <a:r>
              <a:rPr lang="en" sz="1200">
                <a:solidFill>
                  <a:srgbClr val="FFFFFF"/>
                </a:solidFill>
                <a:latin typeface="Times New Roman"/>
                <a:cs typeface="Times New Roman"/>
              </a:rPr>
              <a:t>, </a:t>
            </a:r>
            <a:r>
              <a:rPr lang="en" sz="1200">
                <a:solidFill>
                  <a:srgbClr val="FFFFFF"/>
                </a:solidFill>
                <a:latin typeface="Times New Roman"/>
                <a:cs typeface="Times New Roman"/>
                <a:hlinkClick r:id="rId4"/>
              </a:rPr>
              <a:t>www.politico.com/search?q=plutocracy</a:t>
            </a:r>
            <a:r>
              <a:rPr lang="en" sz="1200">
                <a:solidFill>
                  <a:srgbClr val="FFFFFF"/>
                </a:solidFill>
                <a:latin typeface="Times New Roman"/>
                <a:cs typeface="Times New Roman"/>
              </a:rPr>
              <a:t>. </a:t>
            </a:r>
            <a:endParaRPr lang="en-US" sz="1200">
              <a:solidFill>
                <a:srgbClr val="FFFFFF"/>
              </a:solidFill>
              <a:latin typeface="Times New Roman"/>
              <a:cs typeface="Times New Roman"/>
            </a:endParaRPr>
          </a:p>
          <a:p>
            <a:pPr marL="0" indent="0">
              <a:lnSpc>
                <a:spcPct val="100000"/>
              </a:lnSpc>
              <a:buNone/>
            </a:pPr>
            <a:r>
              <a:rPr lang="en" sz="1200">
                <a:solidFill>
                  <a:srgbClr val="FFFFFF"/>
                </a:solidFill>
                <a:latin typeface="Times New Roman"/>
                <a:cs typeface="Times New Roman"/>
              </a:rPr>
              <a:t>Politico is a reliable source because it is a political site so it tells news from either side so it might not be as biased.</a:t>
            </a:r>
          </a:p>
          <a:p>
            <a:pPr marL="0" indent="0">
              <a:lnSpc>
                <a:spcPct val="100000"/>
              </a:lnSpc>
              <a:buNone/>
            </a:pPr>
            <a:endParaRPr lang="en-US" sz="1200" u="sng">
              <a:solidFill>
                <a:srgbClr val="FFFFFF"/>
              </a:solidFill>
              <a:latin typeface="Times New Roman"/>
              <a:cs typeface="Times New Roman"/>
            </a:endParaRPr>
          </a:p>
          <a:p>
            <a:pPr marL="0" indent="0">
              <a:lnSpc>
                <a:spcPct val="100000"/>
              </a:lnSpc>
              <a:buNone/>
            </a:pPr>
            <a:r>
              <a:rPr lang="en-US" sz="1200" u="sng">
                <a:solidFill>
                  <a:srgbClr val="FFFFFF"/>
                </a:solidFill>
                <a:latin typeface="Times New Roman"/>
                <a:cs typeface="Times New Roman"/>
              </a:rPr>
              <a:t>Theguardian.com</a:t>
            </a:r>
            <a:r>
              <a:rPr lang="en-US" sz="1200">
                <a:solidFill>
                  <a:srgbClr val="FFFFFF"/>
                </a:solidFill>
                <a:latin typeface="Times New Roman"/>
                <a:cs typeface="Times New Roman"/>
              </a:rPr>
              <a:t> </a:t>
            </a:r>
            <a:r>
              <a:rPr lang="en" sz="1200" err="1">
                <a:solidFill>
                  <a:srgbClr val="FFFFFF"/>
                </a:solidFill>
                <a:latin typeface="Times New Roman"/>
                <a:cs typeface="Times New Roman"/>
              </a:rPr>
              <a:t>Birrell</a:t>
            </a:r>
            <a:r>
              <a:rPr lang="en" sz="1200">
                <a:solidFill>
                  <a:srgbClr val="FFFFFF"/>
                </a:solidFill>
                <a:latin typeface="Times New Roman"/>
                <a:cs typeface="Times New Roman"/>
              </a:rPr>
              <a:t>, Ian. “Plutocrats: The Rise of the New Global Super Rich by </a:t>
            </a:r>
            <a:r>
              <a:rPr lang="en" sz="1200" err="1">
                <a:solidFill>
                  <a:srgbClr val="FFFFFF"/>
                </a:solidFill>
                <a:latin typeface="Times New Roman"/>
                <a:cs typeface="Times New Roman"/>
              </a:rPr>
              <a:t>Chrystia</a:t>
            </a:r>
            <a:r>
              <a:rPr lang="en" sz="1200">
                <a:solidFill>
                  <a:srgbClr val="FFFFFF"/>
                </a:solidFill>
                <a:latin typeface="Times New Roman"/>
                <a:cs typeface="Times New Roman"/>
              </a:rPr>
              <a:t> Freeland – Review.” </a:t>
            </a:r>
            <a:r>
              <a:rPr lang="en" sz="1200" i="1">
                <a:solidFill>
                  <a:srgbClr val="FFFFFF"/>
                </a:solidFill>
                <a:latin typeface="Times New Roman"/>
                <a:cs typeface="Times New Roman"/>
              </a:rPr>
              <a:t>The Observer</a:t>
            </a:r>
            <a:r>
              <a:rPr lang="en" sz="1200">
                <a:solidFill>
                  <a:srgbClr val="FFFFFF"/>
                </a:solidFill>
                <a:latin typeface="Times New Roman"/>
                <a:cs typeface="Times New Roman"/>
              </a:rPr>
              <a:t>, Guardian News and Media, 1 Nov. 2012, </a:t>
            </a:r>
            <a:r>
              <a:rPr lang="en" sz="1200">
                <a:solidFill>
                  <a:srgbClr val="FFFFFF"/>
                </a:solidFill>
                <a:latin typeface="Times New Roman"/>
                <a:cs typeface="Times New Roman"/>
                <a:hlinkClick r:id="rId5"/>
              </a:rPr>
              <a:t>www.theguardian.com/books/2012/nov/01/plutocrats-super-rich-freeland-review</a:t>
            </a:r>
            <a:r>
              <a:rPr lang="en" sz="1200">
                <a:solidFill>
                  <a:srgbClr val="FFFFFF"/>
                </a:solidFill>
                <a:latin typeface="Times New Roman"/>
                <a:cs typeface="Times New Roman"/>
              </a:rPr>
              <a:t>.  government based solely on the decisions of the wealthy.</a:t>
            </a:r>
            <a:endParaRPr lang="en-US">
              <a:solidFill>
                <a:srgbClr val="FFFFFF"/>
              </a:solidFill>
              <a:latin typeface="Calibri"/>
              <a:cs typeface="Calibri"/>
            </a:endParaRPr>
          </a:p>
          <a:p>
            <a:pPr marL="0" indent="0">
              <a:lnSpc>
                <a:spcPct val="100000"/>
              </a:lnSpc>
              <a:buNone/>
            </a:pPr>
            <a:r>
              <a:rPr lang="en" sz="1200">
                <a:solidFill>
                  <a:srgbClr val="FFFFFF"/>
                </a:solidFill>
                <a:latin typeface="Times New Roman"/>
                <a:cs typeface="Times New Roman"/>
              </a:rPr>
              <a:t>The Guardian is a reliable source because it is reporters answering questions based on information they have found. This means that it could be biased. </a:t>
            </a:r>
          </a:p>
          <a:p>
            <a:pPr indent="0">
              <a:lnSpc>
                <a:spcPct val="100000"/>
              </a:lnSpc>
              <a:buNone/>
            </a:pPr>
            <a:endParaRPr lang="en-US" sz="1200">
              <a:solidFill>
                <a:srgbClr val="FFFFFF"/>
              </a:solidFill>
              <a:latin typeface="Times New Roman"/>
              <a:cs typeface="Times New Roman"/>
            </a:endParaRPr>
          </a:p>
          <a:p>
            <a:pPr indent="0">
              <a:lnSpc>
                <a:spcPct val="100000"/>
              </a:lnSpc>
              <a:buNone/>
            </a:pPr>
            <a:r>
              <a:rPr lang="en-US" sz="1200">
                <a:solidFill>
                  <a:srgbClr val="FFFFFF"/>
                </a:solidFill>
                <a:latin typeface="Times New Roman"/>
                <a:cs typeface="Times New Roman"/>
              </a:rPr>
              <a:t>Avent, Ryan. “The Causes and Consequences of Plutocracy.” </a:t>
            </a:r>
            <a:r>
              <a:rPr lang="en-US" sz="1200" i="1">
                <a:solidFill>
                  <a:srgbClr val="FFFFFF"/>
                </a:solidFill>
                <a:latin typeface="Times New Roman"/>
                <a:cs typeface="Times New Roman"/>
              </a:rPr>
              <a:t>Reuters</a:t>
            </a:r>
            <a:r>
              <a:rPr lang="en-US" sz="1200">
                <a:solidFill>
                  <a:srgbClr val="FFFFFF"/>
                </a:solidFill>
                <a:latin typeface="Times New Roman"/>
                <a:cs typeface="Times New Roman"/>
              </a:rPr>
              <a:t>, Thomson Reuters, 17 Oct. 2012, blogs.reuters.com/great-debate/2012/10/17/the-causes-and-consequences-of-plutocracy/.</a:t>
            </a:r>
            <a:r>
              <a:rPr lang="en-US" sz="1200">
                <a:latin typeface="Times New Roman"/>
                <a:cs typeface="Times New Roman"/>
              </a:rPr>
              <a:t>  </a:t>
            </a:r>
            <a:r>
              <a:rPr lang="en-US" sz="1200" i="1">
                <a:latin typeface="Times New Roman"/>
                <a:cs typeface="Times New Roman"/>
              </a:rPr>
              <a:t>A form of government that isolates the wealthy to be the ruler.</a:t>
            </a:r>
            <a:endParaRPr lang="en-US" i="1">
              <a:latin typeface="Calibri"/>
              <a:cs typeface="Calibri"/>
            </a:endParaRPr>
          </a:p>
          <a:p>
            <a:pPr indent="0">
              <a:lnSpc>
                <a:spcPct val="100000"/>
              </a:lnSpc>
              <a:buNone/>
            </a:pPr>
            <a:r>
              <a:rPr lang="en-US" sz="1200">
                <a:latin typeface="Times New Roman"/>
                <a:cs typeface="Times New Roman"/>
              </a:rPr>
              <a:t>Reuters.com is a viable source because it is people who post blogs about the questions asked. But with this there can definitely be a lean to a certain side.</a:t>
            </a:r>
            <a:endParaRPr lang="en-US" sz="1200" i="1">
              <a:latin typeface="Times New Roman"/>
              <a:cs typeface="Times New Roman"/>
            </a:endParaRPr>
          </a:p>
          <a:p>
            <a:pPr>
              <a:buNone/>
            </a:pPr>
            <a:endParaRPr lang="en-US" sz="1200" i="1">
              <a:solidFill>
                <a:srgbClr val="FFFFFF"/>
              </a:solidFill>
              <a:latin typeface="Times New Roman"/>
              <a:cs typeface="Times New Roman"/>
            </a:endParaRPr>
          </a:p>
          <a:p>
            <a:pPr>
              <a:buNone/>
            </a:pPr>
            <a:r>
              <a:rPr lang="en-US" sz="1200">
                <a:solidFill>
                  <a:srgbClr val="FFFFFF"/>
                </a:solidFill>
                <a:latin typeface="Times New Roman"/>
                <a:cs typeface="Times New Roman"/>
              </a:rPr>
              <a:t>Plutocracy.” </a:t>
            </a:r>
            <a:r>
              <a:rPr lang="en-US" sz="1200" i="1">
                <a:solidFill>
                  <a:srgbClr val="FFFFFF"/>
                </a:solidFill>
                <a:latin typeface="Times New Roman"/>
                <a:cs typeface="Times New Roman"/>
              </a:rPr>
              <a:t>Investopedia</a:t>
            </a:r>
            <a:r>
              <a:rPr lang="en-US" sz="1200">
                <a:solidFill>
                  <a:srgbClr val="FFFFFF"/>
                </a:solidFill>
                <a:latin typeface="Times New Roman"/>
                <a:cs typeface="Times New Roman"/>
              </a:rPr>
              <a:t>, 4 Nov. 2012, </a:t>
            </a:r>
            <a:r>
              <a:rPr lang="en-US" sz="1200">
                <a:solidFill>
                  <a:srgbClr val="FFFFFF"/>
                </a:solidFill>
                <a:latin typeface="Times New Roman"/>
                <a:cs typeface="Times New Roman"/>
                <a:hlinkClick r:id="rId6"/>
              </a:rPr>
              <a:t>www.investopedia.com/terms/p/plutocracy.asp</a:t>
            </a:r>
            <a:r>
              <a:rPr lang="en-US" sz="1200">
                <a:solidFill>
                  <a:srgbClr val="FFFFFF"/>
                </a:solidFill>
                <a:latin typeface="Times New Roman"/>
                <a:cs typeface="Times New Roman"/>
              </a:rPr>
              <a:t>.</a:t>
            </a:r>
            <a:r>
              <a:rPr lang="en-US" sz="1200">
                <a:latin typeface="Times New Roman"/>
                <a:cs typeface="Times New Roman"/>
              </a:rPr>
              <a:t>  </a:t>
            </a:r>
            <a:r>
              <a:rPr lang="en-US" sz="1200" i="1">
                <a:latin typeface="Times New Roman"/>
                <a:cs typeface="Times New Roman"/>
              </a:rPr>
              <a:t>Form of government run exclusively by the wealthy whether directly or indirectly. </a:t>
            </a:r>
            <a:endParaRPr lang="en-US" i="1">
              <a:cs typeface="Calibri"/>
            </a:endParaRPr>
          </a:p>
          <a:p>
            <a:pPr>
              <a:buNone/>
            </a:pPr>
            <a:r>
              <a:rPr lang="en-US" sz="1200">
                <a:solidFill>
                  <a:srgbClr val="FFFFFF"/>
                </a:solidFill>
                <a:latin typeface="Times New Roman"/>
                <a:cs typeface="Times New Roman"/>
              </a:rPr>
              <a:t>Investopedia is a great source of knowledge and although it may lean it is viable in business talk and the people who post are reliable.</a:t>
            </a:r>
          </a:p>
          <a:p>
            <a:pPr>
              <a:buNone/>
            </a:pPr>
            <a:endParaRPr lang="en-US" sz="1200" i="1">
              <a:solidFill>
                <a:srgbClr val="FFFFFF"/>
              </a:solidFill>
              <a:latin typeface="Times New Roman"/>
              <a:cs typeface="Times New Roman"/>
            </a:endParaRPr>
          </a:p>
          <a:p>
            <a:pPr>
              <a:buNone/>
            </a:pPr>
            <a:r>
              <a:rPr lang="en-US" sz="1200">
                <a:solidFill>
                  <a:srgbClr val="FFFFFF"/>
                </a:solidFill>
                <a:latin typeface="Times New Roman"/>
                <a:cs typeface="Times New Roman"/>
              </a:rPr>
              <a:t>“Plutocracy.” </a:t>
            </a:r>
            <a:r>
              <a:rPr lang="en-US" sz="1200" i="1">
                <a:solidFill>
                  <a:srgbClr val="FFFFFF"/>
                </a:solidFill>
                <a:latin typeface="Times New Roman"/>
                <a:cs typeface="Times New Roman"/>
              </a:rPr>
              <a:t>Wikipedia</a:t>
            </a:r>
            <a:r>
              <a:rPr lang="en-US" sz="1200">
                <a:solidFill>
                  <a:srgbClr val="FFFFFF"/>
                </a:solidFill>
                <a:latin typeface="Times New Roman"/>
                <a:cs typeface="Times New Roman"/>
              </a:rPr>
              <a:t>, Wikimedia Foundation, 10 Apr. 2018, en.wikipedia.org/wiki/Plutocracy</a:t>
            </a:r>
            <a:r>
              <a:rPr lang="en-US" sz="1200">
                <a:latin typeface="Times New Roman"/>
                <a:cs typeface="Times New Roman"/>
              </a:rPr>
              <a:t>.  </a:t>
            </a:r>
            <a:r>
              <a:rPr lang="en-US" sz="1200" i="1">
                <a:latin typeface="Times New Roman"/>
                <a:cs typeface="Times New Roman"/>
              </a:rPr>
              <a:t>A society controlled by a function of wealth</a:t>
            </a:r>
            <a:r>
              <a:rPr lang="en-US" sz="1200">
                <a:latin typeface="Times New Roman"/>
                <a:cs typeface="Times New Roman"/>
              </a:rPr>
              <a:t>.  </a:t>
            </a:r>
            <a:endParaRPr lang="en-US">
              <a:latin typeface="Calibri"/>
              <a:cs typeface="Calibri"/>
            </a:endParaRPr>
          </a:p>
          <a:p>
            <a:pPr>
              <a:buNone/>
            </a:pPr>
            <a:r>
              <a:rPr lang="en-US" sz="1200">
                <a:latin typeface="Times New Roman"/>
                <a:cs typeface="Times New Roman"/>
              </a:rPr>
              <a:t>Wikipedia can be unviable sometimes because people can go on the site and change the definitions and answers.</a:t>
            </a:r>
          </a:p>
          <a:p>
            <a:pPr>
              <a:buNone/>
            </a:pPr>
            <a:endParaRPr lang="en-US" sz="1200">
              <a:solidFill>
                <a:srgbClr val="FFFFFF"/>
              </a:solidFill>
              <a:latin typeface="Times New Roman"/>
              <a:cs typeface="Times New Roman"/>
            </a:endParaRPr>
          </a:p>
          <a:p>
            <a:pPr>
              <a:buNone/>
            </a:pPr>
            <a:r>
              <a:rPr lang="en-US" sz="1200">
                <a:solidFill>
                  <a:srgbClr val="FFFFFF"/>
                </a:solidFill>
                <a:latin typeface="Times New Roman"/>
                <a:cs typeface="Times New Roman"/>
              </a:rPr>
              <a:t>These definitions can be biased because each of the definitions are from different sites. Each site can either be neutral, left leaning, or right leaning. Bias if these sites can distort the real definition with what they think the side they are on feels about it. </a:t>
            </a:r>
          </a:p>
          <a:p>
            <a:pPr indent="0">
              <a:lnSpc>
                <a:spcPct val="100000"/>
              </a:lnSpc>
              <a:buNone/>
            </a:pPr>
            <a:endParaRPr lang="en-US" sz="1200">
              <a:solidFill>
                <a:srgbClr val="FFFFFF"/>
              </a:solidFill>
              <a:latin typeface="Times New Roman"/>
              <a:cs typeface="Times New Roman"/>
            </a:endParaRPr>
          </a:p>
          <a:p>
            <a:pPr marL="0" indent="0">
              <a:buNone/>
            </a:pPr>
            <a:endParaRPr lang="en-US" sz="900">
              <a:solidFill>
                <a:srgbClr val="FFFFFF"/>
              </a:solidFill>
              <a:cs typeface="Calibri"/>
            </a:endParaRPr>
          </a:p>
        </p:txBody>
      </p:sp>
    </p:spTree>
    <p:extLst>
      <p:ext uri="{BB962C8B-B14F-4D97-AF65-F5344CB8AC3E}">
        <p14:creationId xmlns:p14="http://schemas.microsoft.com/office/powerpoint/2010/main" val="41176416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9F2C-46F8-4B08-A97E-8D1A280C921A}"/>
              </a:ext>
            </a:extLst>
          </p:cNvPr>
          <p:cNvSpPr>
            <a:spLocks noGrp="1"/>
          </p:cNvSpPr>
          <p:nvPr>
            <p:ph type="title"/>
          </p:nvPr>
        </p:nvSpPr>
        <p:spPr/>
        <p:txBody>
          <a:bodyPr/>
          <a:lstStyle/>
          <a:p>
            <a:r>
              <a:rPr lang="en-US">
                <a:cs typeface="Calibri Light"/>
              </a:rPr>
              <a:t>Examples of a Plutocracy</a:t>
            </a:r>
            <a:endParaRPr lang="en-US"/>
          </a:p>
        </p:txBody>
      </p:sp>
      <p:sp>
        <p:nvSpPr>
          <p:cNvPr id="3" name="Content Placeholder 2">
            <a:extLst>
              <a:ext uri="{FF2B5EF4-FFF2-40B4-BE49-F238E27FC236}">
                <a16:creationId xmlns:a16="http://schemas.microsoft.com/office/drawing/2014/main" id="{6FD21044-E7B0-4023-8D64-F370398DAB3C}"/>
              </a:ext>
            </a:extLst>
          </p:cNvPr>
          <p:cNvSpPr>
            <a:spLocks noGrp="1"/>
          </p:cNvSpPr>
          <p:nvPr>
            <p:ph idx="1"/>
          </p:nvPr>
        </p:nvSpPr>
        <p:spPr>
          <a:xfrm>
            <a:off x="752475" y="1425575"/>
            <a:ext cx="10515600" cy="3465513"/>
          </a:xfrm>
        </p:spPr>
        <p:txBody>
          <a:bodyPr vert="horz" lIns="91440" tIns="45720" rIns="91440" bIns="45720" rtlCol="0" anchor="t">
            <a:normAutofit/>
          </a:bodyPr>
          <a:lstStyle/>
          <a:p>
            <a:pPr marL="0" indent="0">
              <a:lnSpc>
                <a:spcPct val="150000"/>
              </a:lnSpc>
              <a:buNone/>
            </a:pPr>
            <a:r>
              <a:rPr lang="en-US" sz="1600">
                <a:latin typeface="Times New Roman"/>
                <a:cs typeface="Times New Roman"/>
              </a:rPr>
              <a:t>          A Plutocracy is a form of government where a country or state is ruled by the most richest people in that country or city. Examples of a Plutocracy is dated back all the way to the Roman Empire, and Carthage. In Carthage kings were elected by auctions and the highest bidder were elected and in Rome most of the time you had to be born into royal family in order to be a king. Modern examples is the city of London where more than 2/3 of the votes are non-residential and mostly by businesses and companies. This shows the difference between the lives of the wealthy and the poor. </a:t>
            </a:r>
            <a:endParaRPr lang="en-US" sz="1600">
              <a:latin typeface="Calibri"/>
              <a:cs typeface="Calibri"/>
            </a:endParaRPr>
          </a:p>
          <a:p>
            <a:pPr marL="0" indent="0">
              <a:lnSpc>
                <a:spcPct val="150000"/>
              </a:lnSpc>
              <a:buNone/>
            </a:pPr>
            <a:r>
              <a:rPr lang="en-US" sz="1600">
                <a:latin typeface="Times New Roman"/>
                <a:cs typeface="Times New Roman"/>
              </a:rPr>
              <a:t>          </a:t>
            </a:r>
          </a:p>
        </p:txBody>
      </p:sp>
      <p:pic>
        <p:nvPicPr>
          <p:cNvPr id="4" name="Picture 4" descr="A large building&#10;&#10;Description generated with very high confidence">
            <a:extLst>
              <a:ext uri="{FF2B5EF4-FFF2-40B4-BE49-F238E27FC236}">
                <a16:creationId xmlns:a16="http://schemas.microsoft.com/office/drawing/2014/main" id="{F802DA48-78A8-454C-B148-1001D57CE711}"/>
              </a:ext>
            </a:extLst>
          </p:cNvPr>
          <p:cNvPicPr>
            <a:picLocks noChangeAspect="1"/>
          </p:cNvPicPr>
          <p:nvPr/>
        </p:nvPicPr>
        <p:blipFill>
          <a:blip r:embed="rId2"/>
          <a:stretch>
            <a:fillRect/>
          </a:stretch>
        </p:blipFill>
        <p:spPr>
          <a:xfrm>
            <a:off x="276223" y="4724400"/>
            <a:ext cx="2743200" cy="2057400"/>
          </a:xfrm>
          <a:prstGeom prst="rect">
            <a:avLst/>
          </a:prstGeom>
        </p:spPr>
      </p:pic>
    </p:spTree>
    <p:extLst>
      <p:ext uri="{BB962C8B-B14F-4D97-AF65-F5344CB8AC3E}">
        <p14:creationId xmlns:p14="http://schemas.microsoft.com/office/powerpoint/2010/main" val="118245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B1D2-C8CB-456A-84E4-DADBD088E617}"/>
              </a:ext>
            </a:extLst>
          </p:cNvPr>
          <p:cNvSpPr>
            <a:spLocks noGrp="1"/>
          </p:cNvSpPr>
          <p:nvPr>
            <p:ph type="title"/>
          </p:nvPr>
        </p:nvSpPr>
        <p:spPr/>
        <p:txBody>
          <a:bodyPr/>
          <a:lstStyle/>
          <a:p>
            <a:r>
              <a:rPr lang="en-US">
                <a:cs typeface="Calibri Light"/>
              </a:rPr>
              <a:t>Examples of a Plutocracy</a:t>
            </a:r>
            <a:endParaRPr lang="en-US"/>
          </a:p>
        </p:txBody>
      </p:sp>
      <p:sp>
        <p:nvSpPr>
          <p:cNvPr id="3" name="Content Placeholder 2">
            <a:extLst>
              <a:ext uri="{FF2B5EF4-FFF2-40B4-BE49-F238E27FC236}">
                <a16:creationId xmlns:a16="http://schemas.microsoft.com/office/drawing/2014/main" id="{2784D16E-38A3-4BDA-A15E-62DDDA35C9BC}"/>
              </a:ext>
            </a:extLst>
          </p:cNvPr>
          <p:cNvSpPr>
            <a:spLocks noGrp="1"/>
          </p:cNvSpPr>
          <p:nvPr>
            <p:ph idx="1"/>
          </p:nvPr>
        </p:nvSpPr>
        <p:spPr>
          <a:xfrm>
            <a:off x="76201" y="1221776"/>
            <a:ext cx="11105071" cy="4351338"/>
          </a:xfrm>
        </p:spPr>
        <p:txBody>
          <a:bodyPr vert="horz" lIns="91440" tIns="45720" rIns="91440" bIns="45720" rtlCol="0" anchor="t">
            <a:normAutofit/>
          </a:bodyPr>
          <a:lstStyle/>
          <a:p>
            <a:pPr>
              <a:lnSpc>
                <a:spcPct val="150000"/>
              </a:lnSpc>
              <a:buNone/>
            </a:pPr>
            <a:r>
              <a:rPr lang="en-US">
                <a:cs typeface="Calibri"/>
              </a:rPr>
              <a:t>   </a:t>
            </a:r>
            <a:r>
              <a:rPr lang="en-US">
                <a:latin typeface="Calibri"/>
                <a:cs typeface="Calibri"/>
              </a:rPr>
              <a:t>          </a:t>
            </a:r>
            <a:r>
              <a:rPr lang="en-US" sz="1600">
                <a:latin typeface="Times New Roman"/>
                <a:cs typeface="Times New Roman"/>
              </a:rPr>
              <a:t>A fictional example of a Plutocracy is the Purge movies. The president isn't necessarily the only wealthy one but is still has power. The wealthy people of the country do not have to participate in the purge event and they can also request people to hunt and bring poorer people to their house for them to kill so they will not risk being killed themselves. Poor people can also sacrifice themselves to the rich people and in return their family will be paid by the wealthier family. This shows the gap between the wealthy and the poor and how it can affect people differently. Everyone has to participate but it is different for everyone.</a:t>
            </a:r>
            <a:endParaRPr lang="en-US" sz="1600">
              <a:cs typeface="Calibri"/>
            </a:endParaRPr>
          </a:p>
          <a:p>
            <a:pPr marL="0" indent="0">
              <a:lnSpc>
                <a:spcPct val="150000"/>
              </a:lnSpc>
              <a:buNone/>
            </a:pPr>
            <a:endParaRPr lang="en-US">
              <a:cs typeface="Calibri"/>
            </a:endParaRPr>
          </a:p>
        </p:txBody>
      </p:sp>
      <p:pic>
        <p:nvPicPr>
          <p:cNvPr id="4" name="Picture 4">
            <a:extLst>
              <a:ext uri="{FF2B5EF4-FFF2-40B4-BE49-F238E27FC236}">
                <a16:creationId xmlns:a16="http://schemas.microsoft.com/office/drawing/2014/main" id="{0D3E1035-DADE-429E-BFEE-78421CC87B65}"/>
              </a:ext>
            </a:extLst>
          </p:cNvPr>
          <p:cNvPicPr>
            <a:picLocks noChangeAspect="1"/>
          </p:cNvPicPr>
          <p:nvPr/>
        </p:nvPicPr>
        <p:blipFill>
          <a:blip r:embed="rId2"/>
          <a:stretch>
            <a:fillRect/>
          </a:stretch>
        </p:blipFill>
        <p:spPr>
          <a:xfrm>
            <a:off x="6823493" y="4205776"/>
            <a:ext cx="3706483" cy="2472109"/>
          </a:xfrm>
          <a:prstGeom prst="rect">
            <a:avLst/>
          </a:prstGeom>
        </p:spPr>
      </p:pic>
    </p:spTree>
    <p:extLst>
      <p:ext uri="{BB962C8B-B14F-4D97-AF65-F5344CB8AC3E}">
        <p14:creationId xmlns:p14="http://schemas.microsoft.com/office/powerpoint/2010/main" val="309514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5D25-7B85-4C99-8A0F-6E722E843D59}"/>
              </a:ext>
            </a:extLst>
          </p:cNvPr>
          <p:cNvSpPr>
            <a:spLocks noGrp="1"/>
          </p:cNvSpPr>
          <p:nvPr>
            <p:ph type="title"/>
          </p:nvPr>
        </p:nvSpPr>
        <p:spPr/>
        <p:txBody>
          <a:bodyPr>
            <a:normAutofit/>
          </a:bodyPr>
          <a:lstStyle/>
          <a:p>
            <a:r>
              <a:rPr lang="en-US" sz="3200">
                <a:latin typeface="Times New Roman"/>
                <a:cs typeface="Times New Roman"/>
              </a:rPr>
              <a:t>How does Plutocracy affect a country? Is it good or bad?</a:t>
            </a:r>
          </a:p>
        </p:txBody>
      </p:sp>
      <p:sp>
        <p:nvSpPr>
          <p:cNvPr id="3" name="Content Placeholder 2">
            <a:extLst>
              <a:ext uri="{FF2B5EF4-FFF2-40B4-BE49-F238E27FC236}">
                <a16:creationId xmlns:a16="http://schemas.microsoft.com/office/drawing/2014/main" id="{79CAF34C-DD16-4477-AE44-A23E830B608B}"/>
              </a:ext>
            </a:extLst>
          </p:cNvPr>
          <p:cNvSpPr>
            <a:spLocks noGrp="1"/>
          </p:cNvSpPr>
          <p:nvPr>
            <p:ph idx="1"/>
          </p:nvPr>
        </p:nvSpPr>
        <p:spPr/>
        <p:txBody>
          <a:bodyPr vert="horz" lIns="91440" tIns="45720" rIns="91440" bIns="45720" rtlCol="0" anchor="t">
            <a:normAutofit/>
          </a:bodyPr>
          <a:lstStyle/>
          <a:p>
            <a:r>
              <a:rPr lang="en-US" sz="1200">
                <a:latin typeface="Times New Roman"/>
                <a:cs typeface="Times New Roman"/>
              </a:rPr>
              <a:t>Some people believe that Plutocrats even if they do not succumb to the wealthy life are still separate from the rest of the country because they have something to lean back on. </a:t>
            </a:r>
            <a:endParaRPr lang="en-US">
              <a:latin typeface="Calibri"/>
              <a:cs typeface="Calibri"/>
            </a:endParaRPr>
          </a:p>
          <a:p>
            <a:r>
              <a:rPr lang="en-US" sz="1200">
                <a:cs typeface="Calibri"/>
              </a:rPr>
              <a:t>There have always been people like this but the difference now is that these people have been able to accumulate more and more money than before. </a:t>
            </a:r>
          </a:p>
          <a:p>
            <a:r>
              <a:rPr lang="en-US" sz="1200">
                <a:cs typeface="Calibri"/>
              </a:rPr>
              <a:t>These Plutocrats are more likely to feel deserving of rewards. </a:t>
            </a:r>
          </a:p>
          <a:p>
            <a:r>
              <a:rPr lang="en-US" sz="1200">
                <a:cs typeface="Calibri"/>
              </a:rPr>
              <a:t>If  a country is a Plutocracy the Plutocrats will most likely make policies to assist the wealthy, the concern will magnify the wealthy and will create even more of an income inequality.</a:t>
            </a:r>
          </a:p>
          <a:p>
            <a:pPr marL="0" indent="0">
              <a:buNone/>
            </a:pPr>
            <a:endParaRPr lang="en-US" sz="1200">
              <a:cs typeface="Calibri"/>
            </a:endParaRPr>
          </a:p>
          <a:p>
            <a:endParaRPr lang="en-US" sz="1200">
              <a:cs typeface="Calibri"/>
            </a:endParaRPr>
          </a:p>
        </p:txBody>
      </p:sp>
    </p:spTree>
    <p:extLst>
      <p:ext uri="{BB962C8B-B14F-4D97-AF65-F5344CB8AC3E}">
        <p14:creationId xmlns:p14="http://schemas.microsoft.com/office/powerpoint/2010/main" val="1300129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Plutocracy</vt:lpstr>
      <vt:lpstr>Annotated Bibliography</vt:lpstr>
      <vt:lpstr>Examples of a Plutocracy</vt:lpstr>
      <vt:lpstr>Examples of a Plutocracy</vt:lpstr>
      <vt:lpstr>How does Plutocracy affect a country? Is it good or bad?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Plutocracy</dc:title>
  <cp:revision>2</cp:revision>
  <dcterms:modified xsi:type="dcterms:W3CDTF">2018-05-02T02:57:26Z</dcterms:modified>
</cp:coreProperties>
</file>